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  <p:sldMasterId id="2147483873" r:id="rId2"/>
  </p:sldMasterIdLst>
  <p:notesMasterIdLst>
    <p:notesMasterId r:id="rId23"/>
  </p:notesMasterIdLst>
  <p:handoutMasterIdLst>
    <p:handoutMasterId r:id="rId24"/>
  </p:handoutMasterIdLst>
  <p:sldIdLst>
    <p:sldId id="404" r:id="rId3"/>
    <p:sldId id="522" r:id="rId4"/>
    <p:sldId id="523" r:id="rId5"/>
    <p:sldId id="534" r:id="rId6"/>
    <p:sldId id="527" r:id="rId7"/>
    <p:sldId id="528" r:id="rId8"/>
    <p:sldId id="529" r:id="rId9"/>
    <p:sldId id="532" r:id="rId10"/>
    <p:sldId id="530" r:id="rId11"/>
    <p:sldId id="531" r:id="rId12"/>
    <p:sldId id="533" r:id="rId13"/>
    <p:sldId id="488" r:id="rId14"/>
    <p:sldId id="524" r:id="rId15"/>
    <p:sldId id="526" r:id="rId16"/>
    <p:sldId id="536" r:id="rId17"/>
    <p:sldId id="537" r:id="rId18"/>
    <p:sldId id="538" r:id="rId19"/>
    <p:sldId id="539" r:id="rId20"/>
    <p:sldId id="525" r:id="rId21"/>
    <p:sldId id="491" r:id="rId2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6" autoAdjust="0"/>
    <p:restoredTop sz="94660" autoAdjust="0"/>
  </p:normalViewPr>
  <p:slideViewPr>
    <p:cSldViewPr>
      <p:cViewPr varScale="1">
        <p:scale>
          <a:sx n="74" d="100"/>
          <a:sy n="74" d="100"/>
        </p:scale>
        <p:origin x="10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4364-3461-4802-ACF3-14E1DF0323F0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5BB4A-0F1C-49BF-A0AD-F6FC024E8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8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D8D9A6-0BC3-460F-90E0-E41214675B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0752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9" y="9427624"/>
            <a:ext cx="2944870" cy="4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29" rIns="92059" bIns="4602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541BCA10-A7A4-4163-B094-1F4C48BA7439}" type="slidenum">
              <a:rPr lang="ru-RU" sz="1200">
                <a:solidFill>
                  <a:prstClr val="black"/>
                </a:solidFill>
                <a:cs typeface="Arial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4007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71CAA-8B52-4628-82DF-2EDAA9AF50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992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86DC8-93F2-45CB-98EC-A1456A3B0C2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657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8" y="365130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79144-F886-4597-8A16-5E6C7DB09C4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364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6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63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51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65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2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08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99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7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9906A-049D-4819-ACBC-176CAB1BFF8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5311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1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46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95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8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94394-77B6-4E00-AA96-040258A6A250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018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A8357-555A-4F1A-8F44-9724901E5F5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4627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E3191-74EC-4523-884C-35A69E73CE6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51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140F9-3FED-4367-A51C-B248E479BDE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59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09334-94B5-45E5-A249-D5B07AFDD7B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0315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06B79-4153-48AE-AA8C-A10AD1CE156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0218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2D6A6-D753-4E68-AA66-A104FFAC076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1941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A68C53-6068-4ED0-ACB4-72B27818D68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330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18.10.2016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9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871531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3442320"/>
            <a:ext cx="7470576" cy="792088"/>
          </a:xfrm>
        </p:spPr>
        <p:txBody>
          <a:bodyPr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Анализ результатов проверок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учреждений СПО 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по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вопросу государственного контроля качества образования</a:t>
            </a:r>
            <a:endParaRPr lang="ru-RU" sz="2800" b="1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80384" y="5157192"/>
            <a:ext cx="68547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Сибгатуллина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Римма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Раисовна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</a:rPr>
              <a:t>Начальник отдела государственного контроля качества образования</a:t>
            </a:r>
          </a:p>
          <a:p>
            <a:r>
              <a:rPr lang="ru-RU" dirty="0" smtClean="0">
                <a:latin typeface="Times New Roman" panose="02020603050405020304" pitchFamily="18" charset="0"/>
              </a:rPr>
              <a:t>департамента надзора и контроля в сфере образования МО и Н 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0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31673" y="0"/>
            <a:ext cx="1871531" cy="6858000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95908" y="151743"/>
            <a:ext cx="9721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И МАТЕРИАЛЬНО-ТЕХНИЧЕСКОЕ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99406"/>
            <a:ext cx="8764342" cy="496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623888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§"/>
              <a:tabLst>
                <a:tab pos="441325" algn="l"/>
              </a:tabLs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дисциплин ППССЗ обеспечивается преподавателями, не имеющими высшего образования, соответствующего профилю преподаваемой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дисциплины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5475" indent="623888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§"/>
              <a:tabLst>
                <a:tab pos="441325" algn="l"/>
              </a:tabLs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 документы, подтверждающие реализацию права педагогических работников на дополнительное профессиональное образование по профилю педагогической деятельности 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5475" indent="623888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§"/>
              <a:tabLst>
                <a:tab pos="441325" algn="l"/>
              </a:tabLst>
            </a:pP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преподаватели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отвечающие за освоение обучающимся профессионального учебного цикла, не прошли стажировку в профильных организациях 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5475" lvl="0" indent="623888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§"/>
              <a:tabLst>
                <a:tab pos="441325" algn="l"/>
              </a:tabLst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отсутствует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необходимый разряд у мастеров производственного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обучения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31673" y="0"/>
            <a:ext cx="1871531" cy="6858000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95908" y="260647"/>
            <a:ext cx="9721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И МАТЕРИАЛЬНО-ТЕХНИЧЕСКОЕ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08520" y="1556792"/>
            <a:ext cx="8872862" cy="403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4572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библиотечный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фонд не в полном объеме укомплектован печатными и (или) электронными изданиями основной и дополнительной учебной литературы по отдельным учебным дисциплинам, междисциплинарным курсам и профессиональным модулям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1325" indent="4572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наименования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кабинетов не соответствуют наименованиям, предусмотренным стандартом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41325" indent="457200" algn="ju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кабинетов не позволяет реализовать отдельные программы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71530" y="576253"/>
            <a:ext cx="7020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строительный колледж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2050" name="Picture 2" descr="D:\проф обр\строительный колледж фото\Мастерская Кнауф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5602654"/>
            <a:ext cx="3150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Knauf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191532"/>
            <a:ext cx="7020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строительный колледж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проф обр\строительный колледж фото\Мастерская Кнауф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960973"/>
            <a:ext cx="7821804" cy="4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4088" y="5602654"/>
            <a:ext cx="3150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Knauf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7936" y="160754"/>
            <a:ext cx="773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строительный колледж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4098" name="Picture 2" descr="D:\проф обр\строительный колледж фото\Технониколь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5661247"/>
            <a:ext cx="2914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Технониколь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7936" y="160754"/>
            <a:ext cx="773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строительный колледж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5661247"/>
            <a:ext cx="2914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Технониколь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проф обр\строительный колледж фото\Технониколь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25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проф обр\строительный колледж фото\Учебный класс Армстрон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11" y="1212130"/>
            <a:ext cx="4757504" cy="356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7936" y="160754"/>
            <a:ext cx="773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строительный колледж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5661247"/>
            <a:ext cx="2914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Armstrong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проф обр\строительный колледж фото\Учебный класс Армстронг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" y="2382534"/>
            <a:ext cx="4384576" cy="357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331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7936" y="160754"/>
            <a:ext cx="773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строительный колледж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7170" name="Picture 2" descr="D:\проф обр\строительный колледж фото\Мастерская камен рабо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333"/>
            <a:ext cx="9144000" cy="29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8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7936" y="160754"/>
            <a:ext cx="773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строительный колледж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8194" name="Picture 2" descr="D:\проф обр\строительный колледж фото\Мастерская облицов рабо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32" y="930007"/>
            <a:ext cx="4155536" cy="520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D:\проф обр\строительный колледж фото\Мастерская облицов работ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16" y="916687"/>
            <a:ext cx="3913026" cy="5217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37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871531" cy="6858000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576253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политехнический колледж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1319104"/>
            <a:ext cx="2747349" cy="4921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1754284"/>
            <a:ext cx="6336704" cy="4050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49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544" y="17001"/>
            <a:ext cx="1403648" cy="6858000"/>
          </a:xfrm>
          <a:prstGeom prst="rect">
            <a:avLst/>
          </a:prstGeom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701824" y="6405333"/>
            <a:ext cx="8370168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Татарстан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899592" y="169166"/>
            <a:ext cx="8677528" cy="969047"/>
          </a:xfrm>
          <a:prstGeom prst="rect">
            <a:avLst/>
          </a:prstGeom>
          <a:effectLst>
            <a:softEdge rad="723900"/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endPara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605055" y="150878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 fontAlgn="auto"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9" y="248305"/>
            <a:ext cx="7431012" cy="1260483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>
            <a:softEdge rad="254000"/>
          </a:effectLst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 НЕСООТВЕТСТВИЯ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8418" y="3541221"/>
            <a:ext cx="7343574" cy="1194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ysDash"/>
          </a:ln>
          <a:effectLst>
            <a:softEdge rad="711200"/>
          </a:effectLst>
        </p:spPr>
        <p:txBody>
          <a:bodyPr anchor="ctr"/>
          <a:lstStyle/>
          <a:p>
            <a:pPr eaLnBrk="1" fontAlgn="auto" hangingPunct="1">
              <a:spcAft>
                <a:spcPts val="0"/>
              </a:spcAft>
            </a:pPr>
            <a:endParaRPr lang="ru-RU" sz="160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2081" y="4869160"/>
            <a:ext cx="7359919" cy="13475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ysDash"/>
          </a:ln>
          <a:effectLst>
            <a:softEdge rad="635000"/>
          </a:effectLst>
        </p:spPr>
        <p:txBody>
          <a:bodyPr anchor="ctr"/>
          <a:lstStyle/>
          <a:p>
            <a:pPr eaLnBrk="1" fontAlgn="auto" hangingPunct="1">
              <a:spcAft>
                <a:spcPts val="0"/>
              </a:spcAft>
            </a:pPr>
            <a:endParaRPr lang="ru-RU" sz="1600" dirty="0">
              <a:solidFill>
                <a:srgbClr val="2E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5" y="1508791"/>
            <a:ext cx="7792224" cy="45259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ysDash"/>
          </a:ln>
          <a:effectLst>
            <a:softEdge rad="533400"/>
          </a:effectLst>
        </p:spPr>
        <p:txBody>
          <a:bodyPr anchor="ctr"/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учебных планов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Промежуточная </a:t>
            </a:r>
            <a:r>
              <a:rPr lang="ru-RU" sz="28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аттестация и </a:t>
            </a: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Государственная итоговая аттестация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Практика (учебная / производственная)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Кадровое и материально-техническое обеспечение.</a:t>
            </a:r>
          </a:p>
          <a:p>
            <a:pPr marL="450215" algn="just">
              <a:lnSpc>
                <a:spcPct val="115000"/>
              </a:lnSpc>
              <a:spcAft>
                <a:spcPts val="800"/>
              </a:spcAft>
            </a:pP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22" y="-12973"/>
            <a:ext cx="1871531" cy="6858000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Министерство образования и науки Республики Татарстан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75856" y="435141"/>
            <a:ext cx="370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832" y="1135822"/>
            <a:ext cx="7974632" cy="586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Обеспечить взаимодействие с работодателями, организациями высшего образования по направлениям: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методическая работа,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формирование фондов контрольно-оценочных средств, 	проведение ГИА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Усилить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практическую направленность комплектов контрольно-оценочных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средств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Организовать обучение по ведению делопроизводства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Организовать обмен опытом заместителей директоров по составлению рабочих программ, организации практики.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https://apf.mail.ru/cgi-bin/readmsg?id=14747029030000000838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apf.mail.ru/cgi-bin/readmsg?id=14747029030000000838;0;1&amp;af_preview=1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apf.mail.ru/cgi-bin/readmsg?id=14747029030000000838;0;1&amp;af_preview=1&amp;exif=1"/>
          <p:cNvSpPr>
            <a:spLocks noChangeAspect="1" noChangeArrowheads="1"/>
          </p:cNvSpPr>
          <p:nvPr/>
        </p:nvSpPr>
        <p:spPr bwMode="auto">
          <a:xfrm flipV="1">
            <a:off x="460374" y="465138"/>
            <a:ext cx="1654969" cy="16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pf.mail.ru/cgi-bin/readmsg?id=14747029030000000838;0;1&amp;af_preview=1&amp;exif=1"/>
          <p:cNvSpPr>
            <a:spLocks noChangeAspect="1" noChangeArrowheads="1"/>
          </p:cNvSpPr>
          <p:nvPr/>
        </p:nvSpPr>
        <p:spPr bwMode="auto">
          <a:xfrm flipV="1">
            <a:off x="612774" y="617538"/>
            <a:ext cx="1654969" cy="16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6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83" y="0"/>
            <a:ext cx="1871531" cy="6858000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832" y="435141"/>
            <a:ext cx="849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УЧЕБНЫХ ПЛАНОВ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500" y="1455055"/>
            <a:ext cx="748883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неполная реализация предусмотренных учебным планом 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консультаций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предусмотрено проведение учебных сборов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начала реализации  ФГОС СПО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реализации профессиональных модулей в учебных планах не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предусматривается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учебная и производственная практика</a:t>
            </a:r>
            <a:endParaRPr lang="ru-RU" sz="2800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980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82" y="7208"/>
            <a:ext cx="1871531" cy="6858000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1724" y="116632"/>
            <a:ext cx="7800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 ЧАСТЬ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УЧЕБНЫХ  ПЛАНОВ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3831" y="1193850"/>
            <a:ext cx="82487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«Техникум нефтехимии и нефтепереработки»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«Сосуды, работающие под давлением»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«Трубопроводы и пары горячей воды»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600" dirty="0">
                <a:latin typeface="Times New Roman"/>
                <a:ea typeface="Arial"/>
              </a:rPr>
              <a:t> </a:t>
            </a:r>
            <a:r>
              <a:rPr lang="ru-RU" sz="2600" dirty="0" smtClean="0">
                <a:latin typeface="Times New Roman"/>
                <a:ea typeface="Arial"/>
              </a:rPr>
              <a:t>    </a:t>
            </a:r>
            <a:r>
              <a:rPr lang="ru-RU" sz="2600" b="1" dirty="0" smtClean="0">
                <a:latin typeface="Times New Roman"/>
                <a:ea typeface="Arial"/>
              </a:rPr>
              <a:t>«Казанское </a:t>
            </a:r>
            <a:r>
              <a:rPr lang="ru-RU" sz="2600" b="1" dirty="0">
                <a:latin typeface="Times New Roman"/>
                <a:ea typeface="Arial"/>
              </a:rPr>
              <a:t>художественное </a:t>
            </a:r>
            <a:r>
              <a:rPr lang="ru-RU" sz="2600" b="1" dirty="0" smtClean="0">
                <a:latin typeface="Times New Roman"/>
                <a:ea typeface="Times New Roman"/>
              </a:rPr>
              <a:t>училище </a:t>
            </a:r>
            <a:r>
              <a:rPr lang="ru-RU" sz="2600" b="1" dirty="0">
                <a:latin typeface="Times New Roman"/>
                <a:ea typeface="Times New Roman"/>
              </a:rPr>
              <a:t>имени </a:t>
            </a:r>
            <a:r>
              <a:rPr lang="ru-RU" sz="2600" b="1" dirty="0" err="1" smtClean="0">
                <a:latin typeface="Times New Roman"/>
                <a:ea typeface="Times New Roman"/>
              </a:rPr>
              <a:t>Н.И.Фешина</a:t>
            </a:r>
            <a:r>
              <a:rPr lang="ru-RU" sz="2600" b="1" dirty="0" smtClean="0">
                <a:latin typeface="Times New Roman"/>
                <a:ea typeface="Times New Roman"/>
              </a:rPr>
              <a:t>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Times New Roman"/>
                <a:ea typeface="Times New Roman"/>
              </a:rPr>
              <a:t>«Шрифт», «Компьютерная графика»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Times New Roman"/>
                <a:ea typeface="Times New Roman"/>
              </a:rPr>
              <a:t>«Основы книжной графики»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Times New Roman"/>
                <a:ea typeface="Times New Roman"/>
              </a:rPr>
              <a:t>«Основы дизайна», «</a:t>
            </a:r>
            <a:r>
              <a:rPr lang="ru-RU" sz="2600" dirty="0" err="1" smtClean="0">
                <a:latin typeface="Times New Roman"/>
                <a:ea typeface="Times New Roman"/>
              </a:rPr>
              <a:t>Типографика</a:t>
            </a:r>
            <a:r>
              <a:rPr lang="ru-RU" sz="2600" dirty="0" smtClean="0">
                <a:latin typeface="Times New Roman"/>
                <a:ea typeface="Times New Roman"/>
              </a:rPr>
              <a:t>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Times New Roman"/>
                <a:ea typeface="Times New Roman"/>
              </a:rPr>
              <a:t>«Копирование»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Times New Roman"/>
                <a:ea typeface="Times New Roman"/>
              </a:rPr>
              <a:t>«Основы строительного черчения»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dirty="0" smtClean="0">
                <a:latin typeface="Times New Roman"/>
                <a:ea typeface="Times New Roman"/>
              </a:rPr>
              <a:t>«Русское искусство </a:t>
            </a:r>
            <a:r>
              <a:rPr lang="en-US" sz="2600" dirty="0" smtClean="0">
                <a:latin typeface="Times New Roman"/>
                <a:ea typeface="Times New Roman"/>
              </a:rPr>
              <a:t>X</a:t>
            </a:r>
            <a:r>
              <a:rPr lang="en-US" sz="2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X</a:t>
            </a:r>
            <a:r>
              <a:rPr lang="ru-RU" sz="2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века»</a:t>
            </a:r>
            <a:endParaRPr lang="ru-RU" sz="2600" dirty="0" smtClean="0">
              <a:latin typeface="Times New Roman"/>
              <a:ea typeface="Times New Roman"/>
            </a:endParaRP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871531" cy="6858000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1530" y="435141"/>
            <a:ext cx="6294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3832" y="1219044"/>
            <a:ext cx="8096814" cy="389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рабочих программах не запланирована реализация общих и профессиональных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компетенций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абочие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программы дисциплин и профессиональных модулей не соответствуют количеству часов, приведённым  в учебных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планах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рабочие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программы по  дисциплинам и профессиональным модулям ежегодно не обновляются, не согласовываются с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работодателем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31673" y="0"/>
            <a:ext cx="1871531" cy="6858000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968" y="435141"/>
            <a:ext cx="739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  АТТЕСТАЦИЯ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9288" y="1046596"/>
            <a:ext cx="8779385" cy="5116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5334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365125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 экзаменационные ведомости отдельных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</a:t>
            </a:r>
          </a:p>
          <a:p>
            <a:pPr marL="365125" indent="5334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630555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ea typeface="Arial" panose="020B0604020202020204" pitchFamily="34" charset="0"/>
              </a:rPr>
              <a:t>представленные контрольно-оценочные средства по промежуточной аттестации не в полном объеме позволяют оценить реализацию профессиональных компетенций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по учебной дисциплине </a:t>
            </a: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5125" indent="5334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630555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не  </a:t>
            </a:r>
            <a:r>
              <a:rPr lang="ru-RU" sz="2600" dirty="0">
                <a:latin typeface="Times New Roman" panose="02020603050405020304" pitchFamily="18" charset="0"/>
                <a:ea typeface="Arial" panose="020B0604020202020204" pitchFamily="34" charset="0"/>
              </a:rPr>
              <a:t>представлены  документы о  положительном   заключении  работодателями фондов оценочных средств по профессиональному  </a:t>
            </a:r>
            <a:r>
              <a:rPr lang="ru-RU" sz="2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модулю</a:t>
            </a:r>
            <a:endParaRPr lang="ru-RU" sz="2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65125" indent="5334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ru-RU" sz="2600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не оформляются  свидетельства, подтверждающие    уровень   освоения  профессии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31673" y="0"/>
            <a:ext cx="1871531" cy="6858000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74928"/>
            <a:ext cx="8686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01850"/>
            <a:ext cx="8797147" cy="507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538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ГИА утверждена позднее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чем за 6 месяцев до начала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17538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Программа ГИА не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согласована с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работодателем</a:t>
            </a:r>
          </a:p>
          <a:p>
            <a:pPr marL="617538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ематика выпускных квалификационных  работ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не  соответствует  профессиональным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модулям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617538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рограмма ГИА,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требования к выпускным квалификационным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работам не обсуждены на педагогическом совете,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проводятся б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ез участия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председателей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ГЭК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617538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Не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доведены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до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студентов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Программы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ГИА,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требования к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ВКР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31673" y="0"/>
            <a:ext cx="1871531" cy="6858000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588591"/>
            <a:ext cx="8686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1896272"/>
            <a:ext cx="8424937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625475" algn="l"/>
              </a:tabLs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	Приказ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МО и Н Российской Федерации (</a:t>
            </a: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России) от 16.08.2013 №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968 </a:t>
            </a:r>
          </a:p>
          <a:p>
            <a:pPr algn="just">
              <a:lnSpc>
                <a:spcPct val="115000"/>
              </a:lnSpc>
              <a:tabLst>
                <a:tab pos="625475" algn="l"/>
              </a:tabLs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	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утверждении Порядка проведения государственной итоговой аттестации по образовательным программам среднего профессионального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04328" y="-152483"/>
            <a:ext cx="1871531" cy="6858000"/>
          </a:xfrm>
          <a:prstGeom prst="rect">
            <a:avLst/>
          </a:prstGeom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73832" y="6556995"/>
            <a:ext cx="8370168" cy="2880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Министерство образования и науки Республики Татарстан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75149"/>
            <a:ext cx="2483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80728"/>
            <a:ext cx="852509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572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частично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оформляются аттестационные листы, дневники обучающихся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indent="-4572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представлены договора</a:t>
            </a:r>
          </a:p>
          <a:p>
            <a:pPr marL="463550" indent="-4572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предусматривается промежуточная аттестация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практикам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профессиональных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модулей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772067"/>
            <a:ext cx="82767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Приказ Министерства образования и науки Российской Федерации от 18 апреля 2013 года № 291 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«Об утверждении Положения о практике обучающихся, осваивающих основные профессиональные образовательные программы среднего профессионального образования»</a:t>
            </a:r>
            <a:endParaRPr lang="ru-RU" sz="2800" b="1" dirty="0">
              <a:effectLst/>
              <a:latin typeface="Calibri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80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627</Words>
  <Application>Microsoft Office PowerPoint</Application>
  <PresentationFormat>Экран (4:3)</PresentationFormat>
  <Paragraphs>106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Century Schoolbook</vt:lpstr>
      <vt:lpstr>Times New Roman</vt:lpstr>
      <vt:lpstr>Verdana</vt:lpstr>
      <vt:lpstr>Wingdings</vt:lpstr>
      <vt:lpstr>Тема Office</vt:lpstr>
      <vt:lpstr>1_Тема Office</vt:lpstr>
      <vt:lpstr>Анализ результатов проверок учреждений СПО  по вопросу государственного контроля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Уразова</dc:creator>
  <cp:lastModifiedBy>Rimma Sibgatullina</cp:lastModifiedBy>
  <cp:revision>480</cp:revision>
  <cp:lastPrinted>2016-06-07T08:01:56Z</cp:lastPrinted>
  <dcterms:created xsi:type="dcterms:W3CDTF">2014-04-16T17:41:28Z</dcterms:created>
  <dcterms:modified xsi:type="dcterms:W3CDTF">2016-10-18T18:27:12Z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